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7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82" r:id="rId13"/>
    <p:sldId id="283" r:id="rId14"/>
    <p:sldId id="265" r:id="rId15"/>
    <p:sldId id="269" r:id="rId16"/>
    <p:sldId id="280" r:id="rId17"/>
    <p:sldId id="270" r:id="rId18"/>
    <p:sldId id="273" r:id="rId19"/>
    <p:sldId id="279" r:id="rId20"/>
    <p:sldId id="274" r:id="rId21"/>
    <p:sldId id="272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7" autoAdjust="0"/>
    <p:restoredTop sz="94660"/>
  </p:normalViewPr>
  <p:slideViewPr>
    <p:cSldViewPr>
      <p:cViewPr varScale="1">
        <p:scale>
          <a:sx n="73" d="100"/>
          <a:sy n="73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BE63-0840-4F1A-B30C-E095335985EB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A8C2F-BBF4-43AA-833E-84ED9A4523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A8C2F-BBF4-43AA-833E-84ED9A4523E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A8C2F-BBF4-43AA-833E-84ED9A4523E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DA37B-5DD6-41D0-A48C-2994036CE2F7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19E2E-8B6E-4FD0-BF13-B536D79457A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cracynow.org/2010/4/14/world_renowned_scientist_dr_theo_colbor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litestate.com/video_clip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blogtips.com/wordpress-them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slandthemovi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tionalgeographic.com/news/2010/10/101022-breaking-fuel-from-the-roc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aslandthemovi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Water, Water, Water Everywhere but Not a Drop to Drink:</a:t>
            </a:r>
            <a:br>
              <a:rPr lang="en-US" sz="4400" dirty="0" smtClean="0"/>
            </a:br>
            <a:r>
              <a:rPr lang="en-US" sz="4400" dirty="0" smtClean="0"/>
              <a:t>Hydraulic Fracturing for Natural Gas – the “Clean” Energy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Helen </a:t>
            </a:r>
            <a:r>
              <a:rPr lang="en-US" dirty="0" err="1" smtClean="0"/>
              <a:t>Schaaf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Fracking</a:t>
            </a:r>
            <a:r>
              <a:rPr lang="en-US" dirty="0" smtClean="0"/>
              <a:t>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chemicals contained with one sample of fracturing fluid</a:t>
            </a:r>
          </a:p>
          <a:p>
            <a:r>
              <a:rPr lang="en-US" dirty="0" smtClean="0"/>
              <a:t>Other samples known on have over 596 chemicals</a:t>
            </a:r>
          </a:p>
          <a:p>
            <a:r>
              <a:rPr lang="en-US" dirty="0" smtClean="0"/>
              <a:t>Over 944 chemical products are formed as a result of the “</a:t>
            </a:r>
            <a:r>
              <a:rPr lang="en-US" dirty="0" err="1" smtClean="0"/>
              <a:t>fracking</a:t>
            </a:r>
            <a:r>
              <a:rPr lang="en-US" dirty="0" smtClean="0"/>
              <a:t>”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Fracking</a:t>
            </a:r>
            <a:r>
              <a:rPr lang="en-US" dirty="0" smtClean="0"/>
              <a:t> Fluid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Autofit/>
          </a:bodyPr>
          <a:lstStyle/>
          <a:p>
            <a:r>
              <a:rPr lang="en-US" sz="1600" dirty="0" smtClean="0"/>
              <a:t>Health </a:t>
            </a:r>
            <a:r>
              <a:rPr lang="en-US" sz="1600" dirty="0" smtClean="0"/>
              <a:t>effects of the 362 chemicals break out as </a:t>
            </a:r>
            <a:r>
              <a:rPr lang="en-US" sz="1600" dirty="0" smtClean="0"/>
              <a:t>follows:</a:t>
            </a:r>
          </a:p>
          <a:p>
            <a:pPr>
              <a:buNone/>
            </a:pPr>
            <a:r>
              <a:rPr lang="en-US" sz="1600" dirty="0" smtClean="0"/>
              <a:t>Percentage Number</a:t>
            </a:r>
          </a:p>
          <a:p>
            <a:r>
              <a:rPr lang="en-US" sz="1600" dirty="0" smtClean="0"/>
              <a:t>62% 225 skin and </a:t>
            </a:r>
            <a:r>
              <a:rPr lang="en-US" sz="1600" dirty="0" err="1" smtClean="0"/>
              <a:t>sensroy</a:t>
            </a:r>
            <a:r>
              <a:rPr lang="en-US" sz="1600" dirty="0" smtClean="0"/>
              <a:t> organ toxicant</a:t>
            </a:r>
          </a:p>
          <a:p>
            <a:r>
              <a:rPr lang="en-US" sz="1600" dirty="0" smtClean="0"/>
              <a:t>60% 216 respiratory toxicants</a:t>
            </a:r>
          </a:p>
          <a:p>
            <a:r>
              <a:rPr lang="en-US" sz="1600" dirty="0" smtClean="0"/>
              <a:t>46% 167 gastrointestinal and liver toxicants</a:t>
            </a:r>
          </a:p>
          <a:p>
            <a:r>
              <a:rPr lang="en-US" sz="1600" dirty="0" smtClean="0"/>
              <a:t>32% 115 </a:t>
            </a:r>
            <a:r>
              <a:rPr lang="en-US" sz="1600" dirty="0" err="1" smtClean="0"/>
              <a:t>neurotoxicants</a:t>
            </a:r>
            <a:endParaRPr lang="en-US" sz="1600" dirty="0" smtClean="0"/>
          </a:p>
          <a:p>
            <a:r>
              <a:rPr lang="en-US" sz="1600" dirty="0" smtClean="0"/>
              <a:t>27% 98 cardiovascular and blood toxicants</a:t>
            </a:r>
          </a:p>
          <a:p>
            <a:r>
              <a:rPr lang="en-US" sz="1600" dirty="0" smtClean="0"/>
              <a:t>27% 98 kidney toxicants</a:t>
            </a:r>
          </a:p>
          <a:p>
            <a:r>
              <a:rPr lang="en-US" sz="1600" dirty="0" smtClean="0"/>
              <a:t>25% 91 </a:t>
            </a:r>
            <a:r>
              <a:rPr lang="en-US" sz="1600" dirty="0" err="1" smtClean="0"/>
              <a:t>immunotoxicants</a:t>
            </a:r>
            <a:endParaRPr lang="en-US" sz="1600" dirty="0" smtClean="0"/>
          </a:p>
          <a:p>
            <a:r>
              <a:rPr lang="en-US" sz="1600" dirty="0" smtClean="0"/>
              <a:t>22% 80 wildlife toxicants</a:t>
            </a:r>
          </a:p>
          <a:p>
            <a:r>
              <a:rPr lang="en-US" sz="1600" dirty="0" smtClean="0"/>
              <a:t>21% 75 reproductive toxicants</a:t>
            </a:r>
          </a:p>
          <a:p>
            <a:r>
              <a:rPr lang="en-US" sz="1600" dirty="0" smtClean="0"/>
              <a:t>20% 74 carcinogens</a:t>
            </a:r>
          </a:p>
          <a:p>
            <a:r>
              <a:rPr lang="en-US" sz="1600" dirty="0" smtClean="0"/>
              <a:t>19% 68 developmental toxicants</a:t>
            </a:r>
          </a:p>
          <a:p>
            <a:r>
              <a:rPr lang="en-US" sz="1600" dirty="0" smtClean="0"/>
              <a:t>16% 59 result in other disorders</a:t>
            </a:r>
          </a:p>
          <a:p>
            <a:r>
              <a:rPr lang="en-US" sz="1600" dirty="0" smtClean="0"/>
              <a:t>13% 48 endocrine disruptors</a:t>
            </a:r>
          </a:p>
          <a:p>
            <a:r>
              <a:rPr lang="en-US" sz="1600" dirty="0" smtClean="0"/>
              <a:t>12% 45 mutagens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Fracking</a:t>
            </a:r>
            <a:r>
              <a:rPr lang="en-US" dirty="0" smtClean="0"/>
              <a:t> Fluid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The 72 (20%) chemicals on the list that can vaporize break out as follows:</a:t>
            </a:r>
          </a:p>
          <a:p>
            <a:r>
              <a:rPr lang="en-US" sz="1600" dirty="0" smtClean="0"/>
              <a:t>Percentage Number</a:t>
            </a:r>
          </a:p>
          <a:p>
            <a:r>
              <a:rPr lang="en-US" sz="1600" dirty="0" smtClean="0"/>
              <a:t>83% 60 skin and </a:t>
            </a:r>
            <a:r>
              <a:rPr lang="en-US" sz="1600" dirty="0" err="1" smtClean="0"/>
              <a:t>sensroy</a:t>
            </a:r>
            <a:r>
              <a:rPr lang="en-US" sz="1600" dirty="0" smtClean="0"/>
              <a:t> organ toxicant</a:t>
            </a:r>
          </a:p>
          <a:p>
            <a:r>
              <a:rPr lang="en-US" sz="1600" dirty="0" smtClean="0"/>
              <a:t>78% 56 respiratory toxicants</a:t>
            </a:r>
          </a:p>
          <a:p>
            <a:r>
              <a:rPr lang="en-US" sz="1600" dirty="0" smtClean="0"/>
              <a:t>75% 54 gastrointestinal and liver toxicants</a:t>
            </a:r>
          </a:p>
          <a:p>
            <a:r>
              <a:rPr lang="en-US" sz="1600" dirty="0" smtClean="0"/>
              <a:t>65% 47 </a:t>
            </a:r>
            <a:r>
              <a:rPr lang="en-US" sz="1600" dirty="0" err="1" smtClean="0"/>
              <a:t>neurotoxicants</a:t>
            </a:r>
            <a:endParaRPr lang="en-US" sz="1600" dirty="0" smtClean="0"/>
          </a:p>
          <a:p>
            <a:r>
              <a:rPr lang="en-US" sz="1600" dirty="0" smtClean="0"/>
              <a:t>56% 40 cardiovascular and blood toxicants</a:t>
            </a:r>
          </a:p>
          <a:p>
            <a:r>
              <a:rPr lang="en-US" sz="1600" dirty="0" smtClean="0"/>
              <a:t>56% 40 kidney toxicants</a:t>
            </a:r>
          </a:p>
          <a:p>
            <a:r>
              <a:rPr lang="en-US" sz="1600" dirty="0" smtClean="0"/>
              <a:t>46% 33 developmental toxicants</a:t>
            </a:r>
          </a:p>
          <a:p>
            <a:r>
              <a:rPr lang="en-US" sz="1600" dirty="0" smtClean="0"/>
              <a:t>43% 31 reproductive toxicants</a:t>
            </a:r>
          </a:p>
          <a:p>
            <a:r>
              <a:rPr lang="en-US" sz="1600" dirty="0" smtClean="0"/>
              <a:t>38% 27 wildlife toxicants</a:t>
            </a:r>
          </a:p>
          <a:p>
            <a:r>
              <a:rPr lang="en-US" sz="1600" dirty="0" smtClean="0"/>
              <a:t>33% 24 </a:t>
            </a:r>
            <a:r>
              <a:rPr lang="en-US" sz="1600" dirty="0" err="1" smtClean="0"/>
              <a:t>immunotoxicants</a:t>
            </a:r>
            <a:endParaRPr lang="en-US" sz="1600" dirty="0" smtClean="0"/>
          </a:p>
          <a:p>
            <a:r>
              <a:rPr lang="en-US" sz="1600" dirty="0" smtClean="0"/>
              <a:t>32% 23 carcinogens</a:t>
            </a:r>
          </a:p>
          <a:p>
            <a:r>
              <a:rPr lang="en-US" sz="1600" dirty="0" smtClean="0"/>
              <a:t>25% 18 result in other disorders</a:t>
            </a:r>
          </a:p>
          <a:p>
            <a:r>
              <a:rPr lang="en-US" sz="1600" dirty="0" smtClean="0"/>
              <a:t>22% 16 endocrine disruptors</a:t>
            </a:r>
          </a:p>
          <a:p>
            <a:r>
              <a:rPr lang="en-US" sz="1600" dirty="0" smtClean="0"/>
              <a:t>21% 15 mutagens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Fracturing Fluid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116 (32%) chemicals on the list that are soluble or miscible in water break out as follows:</a:t>
            </a:r>
          </a:p>
          <a:p>
            <a:r>
              <a:rPr lang="en-US" dirty="0" smtClean="0"/>
              <a:t>Percentage Number</a:t>
            </a:r>
          </a:p>
          <a:p>
            <a:r>
              <a:rPr lang="en-US" dirty="0" smtClean="0"/>
              <a:t>89% 103 skin and </a:t>
            </a:r>
            <a:r>
              <a:rPr lang="en-US" dirty="0" err="1" smtClean="0"/>
              <a:t>sensroy</a:t>
            </a:r>
            <a:r>
              <a:rPr lang="en-US" dirty="0" smtClean="0"/>
              <a:t> organ toxicant</a:t>
            </a:r>
          </a:p>
          <a:p>
            <a:r>
              <a:rPr lang="en-US" dirty="0" smtClean="0"/>
              <a:t>81% 94 respiratory toxicants</a:t>
            </a:r>
          </a:p>
          <a:p>
            <a:r>
              <a:rPr lang="en-US" dirty="0" smtClean="0"/>
              <a:t>69% 80 gastrointestinal and liver toxicants</a:t>
            </a:r>
          </a:p>
          <a:p>
            <a:r>
              <a:rPr lang="en-US" dirty="0" smtClean="0"/>
              <a:t>45% 52 </a:t>
            </a:r>
            <a:r>
              <a:rPr lang="en-US" dirty="0" err="1" smtClean="0"/>
              <a:t>neurotoxicants</a:t>
            </a:r>
            <a:endParaRPr lang="en-US" dirty="0" smtClean="0"/>
          </a:p>
          <a:p>
            <a:r>
              <a:rPr lang="en-US" dirty="0" smtClean="0"/>
              <a:t>44% 51 cardiovascular and blood toxicants</a:t>
            </a:r>
          </a:p>
          <a:p>
            <a:r>
              <a:rPr lang="en-US" dirty="0" smtClean="0"/>
              <a:t>40% 46 kidney toxicants</a:t>
            </a:r>
          </a:p>
          <a:p>
            <a:r>
              <a:rPr lang="en-US" dirty="0" smtClean="0"/>
              <a:t>39% 45 </a:t>
            </a:r>
            <a:r>
              <a:rPr lang="en-US" dirty="0" err="1" smtClean="0"/>
              <a:t>immunotoxicants</a:t>
            </a:r>
            <a:endParaRPr lang="en-US" dirty="0" smtClean="0"/>
          </a:p>
          <a:p>
            <a:r>
              <a:rPr lang="en-US" dirty="0" smtClean="0"/>
              <a:t>35% 41 wildlife toxicants</a:t>
            </a:r>
          </a:p>
          <a:p>
            <a:r>
              <a:rPr lang="en-US" dirty="0" smtClean="0"/>
              <a:t>32% 37 result in other disorders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Endocrine Driven Disorders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- ADHD</a:t>
            </a:r>
          </a:p>
          <a:p>
            <a:pPr>
              <a:buFontTx/>
              <a:buChar char="-"/>
            </a:pPr>
            <a:r>
              <a:rPr lang="en-US" dirty="0" smtClean="0"/>
              <a:t>Autism</a:t>
            </a:r>
          </a:p>
          <a:p>
            <a:pPr>
              <a:buFontTx/>
              <a:buChar char="-"/>
            </a:pPr>
            <a:r>
              <a:rPr lang="en-US" dirty="0" smtClean="0"/>
              <a:t>Diabetes</a:t>
            </a:r>
          </a:p>
          <a:p>
            <a:pPr>
              <a:buFontTx/>
              <a:buChar char="-"/>
            </a:pPr>
            <a:r>
              <a:rPr lang="en-US" dirty="0" smtClean="0"/>
              <a:t>Obesity</a:t>
            </a:r>
          </a:p>
          <a:p>
            <a:pPr>
              <a:buFontTx/>
              <a:buChar char="-"/>
            </a:pPr>
            <a:r>
              <a:rPr lang="en-US" dirty="0" smtClean="0"/>
              <a:t>Early Onset Testicular Cancer</a:t>
            </a:r>
          </a:p>
          <a:p>
            <a:pPr>
              <a:buFontTx/>
              <a:buChar char="-"/>
            </a:pPr>
            <a:r>
              <a:rPr lang="en-US" dirty="0" smtClean="0"/>
              <a:t>Endometriosis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http://www.democracynow.org/2010/4/14/world_renowned_scientist_dr_theo_colborn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process where the government leases the land from the homeowner, to build Natural Gas Drilling Sites</a:t>
            </a:r>
          </a:p>
          <a:p>
            <a:r>
              <a:rPr lang="en-US" dirty="0" smtClean="0"/>
              <a:t>The Homeowner owns the surface land</a:t>
            </a:r>
          </a:p>
          <a:p>
            <a:r>
              <a:rPr lang="en-US" dirty="0" smtClean="0"/>
              <a:t>The Government owns the mineral rights, and resources underneath the surface.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http://www.splitestate.com/video_clips.html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4-6 acres are cleared for each drilling site, animal or loosing their homes.</a:t>
            </a:r>
          </a:p>
          <a:p>
            <a:r>
              <a:rPr lang="en-US" dirty="0" smtClean="0"/>
              <a:t>Due to open/ unmarked waste water pits, animals are drinking the water and getting very sick or dying as a result.</a:t>
            </a:r>
          </a:p>
          <a:p>
            <a:r>
              <a:rPr lang="en-US" dirty="0" smtClean="0"/>
              <a:t>The Ground water is being polluted.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for Natural 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“Saudi Arabia” for Natural Gas</a:t>
            </a:r>
          </a:p>
          <a:p>
            <a:r>
              <a:rPr lang="en-US" dirty="0" smtClean="0"/>
              <a:t>United States would contain their own fuel supply</a:t>
            </a:r>
          </a:p>
          <a:p>
            <a:r>
              <a:rPr lang="en-US" dirty="0" smtClean="0"/>
              <a:t>Increase in the Job market</a:t>
            </a:r>
          </a:p>
          <a:p>
            <a:r>
              <a:rPr lang="en-US" dirty="0" smtClean="0"/>
              <a:t>Because Natural Gas burns cleaner than coal, it would lower the effect on green house emissions into the atmosphere.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a Pretty Picture</a:t>
            </a:r>
            <a:endParaRPr lang="en-US" dirty="0"/>
          </a:p>
        </p:txBody>
      </p:sp>
      <p:pic>
        <p:nvPicPr>
          <p:cNvPr id="4" name="Content Placeholder 3" descr="natural ga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800" y="2209800"/>
            <a:ext cx="2095500" cy="3648075"/>
          </a:xfrm>
        </p:spPr>
      </p:pic>
      <p:pic>
        <p:nvPicPr>
          <p:cNvPr id="5" name="Picture 4" descr="natural ga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0"/>
            <a:ext cx="1981200" cy="2520203"/>
          </a:xfrm>
          <a:prstGeom prst="rect">
            <a:avLst/>
          </a:prstGeom>
        </p:spPr>
      </p:pic>
      <p:pic>
        <p:nvPicPr>
          <p:cNvPr id="6" name="Picture 5" descr="natural g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905000"/>
            <a:ext cx="3352800" cy="22311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95800"/>
            <a:ext cx="34017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Cornell’s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 Study finds natural gas no better than coal</a:t>
            </a:r>
          </a:p>
          <a:p>
            <a:r>
              <a:rPr lang="en-US" dirty="0" smtClean="0"/>
              <a:t>Even though Natural Gas burns cleaner than coal, it takes a lot more energy and man-power to complete the Hydraulic </a:t>
            </a:r>
            <a:r>
              <a:rPr lang="en-US" smtClean="0"/>
              <a:t>Fracturing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Hydraulic Fracturing, or “</a:t>
            </a:r>
            <a:r>
              <a:rPr lang="en-US" dirty="0" err="1" smtClean="0"/>
              <a:t>Fracking</a:t>
            </a:r>
            <a:r>
              <a:rPr lang="en-US" dirty="0" smtClean="0"/>
              <a:t>,” </a:t>
            </a:r>
            <a:r>
              <a:rPr lang="en-US" dirty="0"/>
              <a:t>s</a:t>
            </a:r>
            <a:r>
              <a:rPr lang="en-US" dirty="0" smtClean="0"/>
              <a:t>hould not be used as a way to obtain Natural Gas.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4" name="Content Placeholder 3" descr="natural gas tru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009089" cy="2209800"/>
          </a:xfrm>
        </p:spPr>
      </p:pic>
      <p:pic>
        <p:nvPicPr>
          <p:cNvPr id="5" name="Picture 4" descr="natural ga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3576648" cy="2819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2895600" cy="19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905000"/>
            <a:ext cx="1905000" cy="14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91000"/>
            <a:ext cx="194662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January 2010, Natural Gas Drilling companies have proposed over five-hundred drilling sites along the Delaware River in Pennsylvania. </a:t>
            </a:r>
          </a:p>
          <a:p>
            <a:r>
              <a:rPr lang="en-US" dirty="0" smtClean="0"/>
              <a:t>If passed the drinking water will be effected of those in Pennsylvania, New York, New Jersey, and Delaware.</a:t>
            </a:r>
          </a:p>
          <a:p>
            <a:r>
              <a:rPr lang="en-US" dirty="0" smtClean="0"/>
              <a:t>The EPA is now doing research to </a:t>
            </a:r>
            <a:r>
              <a:rPr lang="en-US" dirty="0" err="1" smtClean="0"/>
              <a:t>invaliadate</a:t>
            </a:r>
            <a:r>
              <a:rPr lang="en-US" dirty="0" smtClean="0"/>
              <a:t>/ validate if there are actual health risks and environmental effects associated with “</a:t>
            </a:r>
            <a:r>
              <a:rPr lang="en-US" dirty="0" err="1" smtClean="0"/>
              <a:t>fracking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Each area can fight and sign petitions to stop drilling in their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doi.net/iepa/EnergyPolicyActof2005.pdf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news.nationalgeographic.com/news/2010/10/101022-breaking-fuel-from-the-rock</a:t>
            </a:r>
            <a:r>
              <a:rPr lang="en-US" dirty="0" smtClean="0"/>
              <a:t>/</a:t>
            </a:r>
            <a:endParaRPr lang="en-US" dirty="0" smtClean="0"/>
          </a:p>
          <a:p>
            <a:r>
              <a:rPr lang="en-US" dirty="0" smtClean="0"/>
              <a:t>http://gaslandthemovie.com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Bachran</a:t>
            </a:r>
            <a:r>
              <a:rPr lang="en-US" dirty="0" smtClean="0"/>
              <a:t>, Mary. ANALYSIS OF CHEMICALS USED IN </a:t>
            </a:r>
            <a:r>
              <a:rPr lang="en-US" dirty="0" smtClean="0"/>
              <a:t>	NATURAL </a:t>
            </a:r>
            <a:r>
              <a:rPr lang="en-US" dirty="0" smtClean="0"/>
              <a:t>GAS &amp; OIL DEVELOPMENT AND </a:t>
            </a:r>
            <a:r>
              <a:rPr lang="en-US" dirty="0" smtClean="0"/>
              <a:t>	DELIVERY: FOUR </a:t>
            </a:r>
            <a:r>
              <a:rPr lang="en-US" dirty="0" smtClean="0"/>
              <a:t>WESTERN UNITED STATES. 28 </a:t>
            </a:r>
            <a:r>
              <a:rPr lang="en-US" dirty="0" smtClean="0"/>
              <a:t>	March </a:t>
            </a:r>
            <a:r>
              <a:rPr lang="en-US" dirty="0" smtClean="0"/>
              <a:t>2007.</a:t>
            </a:r>
          </a:p>
          <a:p>
            <a:pPr>
              <a:buNone/>
            </a:pPr>
            <a:r>
              <a:rPr lang="en-US" dirty="0" smtClean="0"/>
              <a:t>	http</a:t>
            </a:r>
            <a:r>
              <a:rPr lang="en-US" dirty="0" smtClean="0"/>
              <a:t>://www.endocrinedisruption.com/files/chemicals_used_in_oil_and_natural_gas_development_four_western_states.pdf. 28 February 2001.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Fisher, Kevin. </a:t>
            </a:r>
            <a:r>
              <a:rPr lang="en-US" i="1" dirty="0" smtClean="0"/>
              <a:t>Data Confirm Safety of Well Fracturing</a:t>
            </a:r>
            <a:r>
              <a:rPr lang="en-US" dirty="0" smtClean="0"/>
              <a:t>. </a:t>
            </a:r>
            <a:r>
              <a:rPr lang="en-US" dirty="0" smtClean="0"/>
              <a:t>	The </a:t>
            </a:r>
            <a:r>
              <a:rPr lang="en-US" dirty="0" smtClean="0"/>
              <a:t>American Oil &amp; Gas Reporter. July 2010.</a:t>
            </a:r>
          </a:p>
          <a:p>
            <a:pPr>
              <a:buNone/>
            </a:pPr>
            <a:r>
              <a:rPr lang="en-US" dirty="0" smtClean="0"/>
              <a:t>	http</a:t>
            </a:r>
            <a:r>
              <a:rPr lang="en-US" dirty="0" smtClean="0"/>
              <a:t>://www.fidelityepco.com/Documents/OilGasRept_072010.pdf. 28 February 2011. </a:t>
            </a:r>
          </a:p>
          <a:p>
            <a:r>
              <a:rPr lang="en-US" dirty="0" smtClean="0"/>
              <a:t>Marcellus Drilling News</a:t>
            </a:r>
            <a:r>
              <a:rPr lang="en-US" b="1" dirty="0" smtClean="0"/>
              <a:t>. </a:t>
            </a:r>
            <a:r>
              <a:rPr lang="en-US" i="1" dirty="0" smtClean="0"/>
              <a:t>List of 78 Chemicals Used in </a:t>
            </a:r>
            <a:r>
              <a:rPr lang="en-US" i="1" dirty="0" smtClean="0"/>
              <a:t>	Hydraulic </a:t>
            </a:r>
            <a:r>
              <a:rPr lang="en-US" i="1" dirty="0" smtClean="0"/>
              <a:t>Fracturing Fluid in Pennsylvania</a:t>
            </a:r>
            <a:r>
              <a:rPr lang="en-US" dirty="0" smtClean="0"/>
              <a:t>. 10 </a:t>
            </a:r>
            <a:r>
              <a:rPr lang="en-US" dirty="0" smtClean="0"/>
              <a:t>	June </a:t>
            </a:r>
            <a:r>
              <a:rPr lang="en-US" dirty="0" smtClean="0"/>
              <a:t>2010. </a:t>
            </a:r>
            <a:r>
              <a:rPr lang="en-US" u="sng" dirty="0" err="1" smtClean="0">
                <a:hlinkClick r:id="rId2"/>
              </a:rPr>
              <a:t>Corpvox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 err="1" smtClean="0">
                <a:hlinkClick r:id="rId2"/>
              </a:rPr>
              <a:t>WordPress</a:t>
            </a:r>
            <a:r>
              <a:rPr lang="en-US" u="sng" dirty="0" smtClean="0">
                <a:hlinkClick r:id="rId2"/>
              </a:rPr>
              <a:t> Theme</a:t>
            </a:r>
            <a:r>
              <a:rPr lang="en-US" dirty="0" smtClean="0"/>
              <a:t>. </a:t>
            </a:r>
            <a:r>
              <a:rPr lang="en-US" dirty="0" smtClean="0"/>
              <a:t>	http</a:t>
            </a:r>
            <a:r>
              <a:rPr lang="en-US" dirty="0" smtClean="0"/>
              <a:t>://</a:t>
            </a:r>
            <a:r>
              <a:rPr lang="en-US" dirty="0" smtClean="0"/>
              <a:t>marcellusdrilling.com/2010/06/list-of-78-	chemicals-used-in-hydraulic-fracturing-fluid-in-	</a:t>
            </a:r>
            <a:r>
              <a:rPr lang="en-US" dirty="0" err="1" smtClean="0"/>
              <a:t>pennsylvania</a:t>
            </a:r>
            <a:r>
              <a:rPr lang="en-US" dirty="0" smtClean="0"/>
              <a:t>/. 2 March 2011.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1000 B.C. – In Greece, before the understanding of Natural Gas, reported cases of lightning would sometimes strike the Earth and would ignite the escaping Natural Gas. </a:t>
            </a:r>
          </a:p>
          <a:p>
            <a:r>
              <a:rPr lang="en-US" dirty="0" smtClean="0"/>
              <a:t>500 B.C.- The Chinese discovered a potential for the fires, and formed pipeline out of bamboo to transport the Natural Gas.</a:t>
            </a:r>
          </a:p>
          <a:p>
            <a:r>
              <a:rPr lang="en-US" dirty="0" smtClean="0"/>
              <a:t>1785- Britain is the first country to commercialize the use of Natural Gas.</a:t>
            </a:r>
          </a:p>
          <a:p>
            <a:r>
              <a:rPr lang="en-US" dirty="0" smtClean="0"/>
              <a:t>1816- Natural Gas produced for coal, rather than naturally occurring was brought to the United States</a:t>
            </a:r>
          </a:p>
          <a:p>
            <a:r>
              <a:rPr lang="en-US" dirty="0" smtClean="0"/>
              <a:t>1938- Natural Gas was first regulated by the United States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1970- early 1990- A number of gas shortages and price irregularities indicated that  regulated market was not best for the </a:t>
            </a:r>
            <a:r>
              <a:rPr lang="en-US" dirty="0" smtClean="0"/>
              <a:t>consumer</a:t>
            </a:r>
          </a:p>
          <a:p>
            <a:r>
              <a:rPr lang="en-US" dirty="0" smtClean="0"/>
              <a:t>2005- Energy Policy of 2005 </a:t>
            </a:r>
          </a:p>
          <a:p>
            <a:r>
              <a:rPr lang="en-US" dirty="0" smtClean="0"/>
              <a:t>2008 - Reports of the consequences from “</a:t>
            </a:r>
            <a:r>
              <a:rPr lang="en-US" dirty="0" err="1" smtClean="0"/>
              <a:t>fracking</a:t>
            </a:r>
            <a:r>
              <a:rPr lang="en-US" dirty="0" smtClean="0"/>
              <a:t>” come to light when a home video is released.</a:t>
            </a:r>
          </a:p>
          <a:p>
            <a:r>
              <a:rPr lang="en-US" dirty="0" smtClean="0"/>
              <a:t>2010 – Natural Gas Companies used the down turn of the economy to recruit workers. </a:t>
            </a:r>
          </a:p>
          <a:p>
            <a:r>
              <a:rPr lang="en-US" dirty="0" smtClean="0"/>
              <a:t>2010 – “</a:t>
            </a:r>
            <a:r>
              <a:rPr lang="en-US" dirty="0" err="1" smtClean="0"/>
              <a:t>Gasland</a:t>
            </a:r>
            <a:r>
              <a:rPr lang="en-US" dirty="0" smtClean="0"/>
              <a:t>” the documentary is released</a:t>
            </a:r>
          </a:p>
          <a:p>
            <a:r>
              <a:rPr lang="en-US" dirty="0" smtClean="0"/>
              <a:t>March 2010 – EPA has the first hearings on the possibility of human health and environmental effects.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Energy Policy of 2005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300" dirty="0" smtClean="0"/>
              <a:t>Halliburton Loop-hole:</a:t>
            </a:r>
          </a:p>
          <a:p>
            <a:pPr>
              <a:buNone/>
            </a:pPr>
            <a:r>
              <a:rPr lang="en-US" sz="3300" b="1" dirty="0" smtClean="0"/>
              <a:t>SEC</a:t>
            </a:r>
            <a:r>
              <a:rPr lang="en-US" sz="3300" b="1" dirty="0" smtClean="0"/>
              <a:t>. 322. HYDRAULIC FRACTURING.</a:t>
            </a:r>
          </a:p>
          <a:p>
            <a:r>
              <a:rPr lang="en-US" sz="3300" dirty="0" smtClean="0"/>
              <a:t>Paragraph (1) of section 1421(d) of the Safe Drinking Water</a:t>
            </a:r>
          </a:p>
          <a:p>
            <a:r>
              <a:rPr lang="en-US" sz="3300" dirty="0" smtClean="0"/>
              <a:t>Act (42 U.S.C. 300h(d)) is amended to read as follows:</a:t>
            </a:r>
          </a:p>
          <a:p>
            <a:r>
              <a:rPr lang="en-US" sz="3300" dirty="0" smtClean="0"/>
              <a:t>‘‘(1) UNDERGROUND INJECTION.—The term ‘underground</a:t>
            </a:r>
          </a:p>
          <a:p>
            <a:r>
              <a:rPr lang="en-US" sz="3300" dirty="0" smtClean="0"/>
              <a:t>injection’—</a:t>
            </a:r>
          </a:p>
          <a:p>
            <a:r>
              <a:rPr lang="en-US" sz="3300" dirty="0" smtClean="0"/>
              <a:t>‘‘(A) means the subsurface emplacement of fluids by</a:t>
            </a:r>
          </a:p>
          <a:p>
            <a:r>
              <a:rPr lang="en-US" sz="3300" dirty="0" smtClean="0"/>
              <a:t>well injection; and</a:t>
            </a:r>
          </a:p>
          <a:p>
            <a:r>
              <a:rPr lang="en-US" sz="3300" dirty="0" smtClean="0"/>
              <a:t>‘‘(B) </a:t>
            </a:r>
            <a:r>
              <a:rPr lang="en-US" sz="3300" dirty="0" smtClean="0">
                <a:solidFill>
                  <a:srgbClr val="FF0000"/>
                </a:solidFill>
              </a:rPr>
              <a:t>excludes—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‘‘(</a:t>
            </a:r>
            <a:r>
              <a:rPr lang="en-US" sz="3300" dirty="0" err="1" smtClean="0">
                <a:solidFill>
                  <a:srgbClr val="FF0000"/>
                </a:solidFill>
              </a:rPr>
              <a:t>i</a:t>
            </a:r>
            <a:r>
              <a:rPr lang="en-US" sz="3300" dirty="0" smtClean="0">
                <a:solidFill>
                  <a:srgbClr val="FF0000"/>
                </a:solidFill>
              </a:rPr>
              <a:t>) the underground injection of natural gas for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purposes of storage</a:t>
            </a:r>
            <a:r>
              <a:rPr lang="en-US" sz="3300" dirty="0" smtClean="0"/>
              <a:t>; and</a:t>
            </a:r>
          </a:p>
          <a:p>
            <a:r>
              <a:rPr lang="en-US" sz="3300" dirty="0" smtClean="0"/>
              <a:t>‘‘(ii) the underground injection of fluids or propping</a:t>
            </a:r>
          </a:p>
          <a:p>
            <a:r>
              <a:rPr lang="en-US" sz="3300" dirty="0" smtClean="0"/>
              <a:t>agents (other than diesel fuels) pursuant to hydraulic</a:t>
            </a:r>
          </a:p>
          <a:p>
            <a:r>
              <a:rPr lang="en-US" sz="3300" dirty="0" smtClean="0"/>
              <a:t>fracturing operations related to oil, gas, or geothermal</a:t>
            </a:r>
          </a:p>
          <a:p>
            <a:r>
              <a:rPr lang="en-US" sz="3300" dirty="0" smtClean="0"/>
              <a:t>production activities</a:t>
            </a:r>
            <a:r>
              <a:rPr lang="en-US" sz="3300" dirty="0" smtClean="0"/>
              <a:t>.’’.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http://gaslandthemovie.com/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news.nationalgeographic.com/news/2010/10/101022-breaking-fuel-from-the-rock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9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 back Water:</a:t>
            </a:r>
          </a:p>
          <a:p>
            <a:pPr>
              <a:buNone/>
            </a:pPr>
            <a:r>
              <a:rPr lang="en-US" dirty="0" smtClean="0"/>
              <a:t>	- Approximately 400 to 600 truck loads of fracturing fluid laced water with sand and other materials is pumped down the well hole.</a:t>
            </a:r>
          </a:p>
          <a:p>
            <a:pPr>
              <a:buNone/>
            </a:pPr>
            <a:r>
              <a:rPr lang="en-US" dirty="0" smtClean="0"/>
              <a:t>	- Approximately 200 to 300 trucks of that same water comes back up out of the whole.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http://gaslandthemovie.com/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Unmarked Waste Pits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water is seeping back into the ground contaminating water supply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7024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3581400" cy="264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2776</TotalTime>
  <Words>993</Words>
  <Application>Microsoft Office PowerPoint</Application>
  <PresentationFormat>On-screen Show (4:3)</PresentationFormat>
  <Paragraphs>161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Water, Water, Water Everywhere but Not a Drop to Drink: Hydraulic Fracturing for Natural Gas – the “Clean” Energy</vt:lpstr>
      <vt:lpstr>Stance</vt:lpstr>
      <vt:lpstr>History </vt:lpstr>
      <vt:lpstr>History </vt:lpstr>
      <vt:lpstr>Energy Policy of 2005</vt:lpstr>
      <vt:lpstr>Hydraulic Fracturing</vt:lpstr>
      <vt:lpstr>Aquifers</vt:lpstr>
      <vt:lpstr>Infected Waters</vt:lpstr>
      <vt:lpstr>Unmarked Waste Pits</vt:lpstr>
      <vt:lpstr>Fracking Fluid</vt:lpstr>
      <vt:lpstr>Fracking Fluid Continued</vt:lpstr>
      <vt:lpstr>Fracking Fluid Continued</vt:lpstr>
      <vt:lpstr>Fracturing Fluid Continued</vt:lpstr>
      <vt:lpstr>Endocrine Disruption</vt:lpstr>
      <vt:lpstr>Split Estate</vt:lpstr>
      <vt:lpstr>Environmental Impacts</vt:lpstr>
      <vt:lpstr>Push for Natural Gas </vt:lpstr>
      <vt:lpstr>Painting a Pretty Picture</vt:lpstr>
      <vt:lpstr>Cornell’s Study</vt:lpstr>
      <vt:lpstr>Reality</vt:lpstr>
      <vt:lpstr>Future</vt:lpstr>
      <vt:lpstr>Resources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BBK</dc:creator>
  <cp:lastModifiedBy>BBK</cp:lastModifiedBy>
  <cp:revision>277</cp:revision>
  <dcterms:created xsi:type="dcterms:W3CDTF">2011-03-29T17:49:48Z</dcterms:created>
  <dcterms:modified xsi:type="dcterms:W3CDTF">2011-03-31T16:06:36Z</dcterms:modified>
</cp:coreProperties>
</file>